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98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06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7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72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0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8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00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4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72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5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40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3F26-2B79-4233-B46F-AA82677B01DE}" type="datetimeFigureOut">
              <a:rPr kumimoji="1" lang="ja-JP" altLang="en-US" smtClean="0"/>
              <a:t>2021/10/16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C1ED-44E7-4452-B468-0E329D574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81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2118657" y="2958706"/>
            <a:ext cx="1905788" cy="7658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2512" y="548681"/>
            <a:ext cx="5573661" cy="21602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研究構想マップ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200" dirty="0" smtClean="0"/>
              <a:t>身のまわりの誰かをハッピーにする研究をしよう！</a:t>
            </a:r>
            <a:endParaRPr kumimoji="1" lang="ja-JP" altLang="en-US" sz="2200" dirty="0"/>
          </a:p>
        </p:txBody>
      </p:sp>
      <p:sp>
        <p:nvSpPr>
          <p:cNvPr id="4" name="円/楕円 3"/>
          <p:cNvSpPr/>
          <p:nvPr/>
        </p:nvSpPr>
        <p:spPr>
          <a:xfrm>
            <a:off x="318457" y="1412777"/>
            <a:ext cx="2808312" cy="108012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あ</a:t>
            </a:r>
            <a:r>
              <a:rPr kumimoji="1" lang="ja-JP" altLang="en-US" dirty="0" smtClean="0"/>
              <a:t>ったらいいなぁ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夢のソリューション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52159" y="4230395"/>
            <a:ext cx="2808312" cy="10801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どうにかしたいなぁ困った教育実践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08855" y="1759003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プロトタイプをつくる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287009" y="1759003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プロトタイプを試す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908855" y="4162801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改善案を考える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287009" y="4162801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改善案を試す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4797" y="5567022"/>
            <a:ext cx="2515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困っていることが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どこ</a:t>
            </a:r>
            <a:r>
              <a:rPr lang="ja-JP" altLang="en-US" dirty="0"/>
              <a:t>に表面化しているか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28833" y="5574386"/>
            <a:ext cx="19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困っていることが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解消した（する）か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>
            <a:stCxn id="10" idx="3"/>
            <a:endCxn id="11" idx="1"/>
          </p:cNvCxnSpPr>
          <p:nvPr/>
        </p:nvCxnSpPr>
        <p:spPr>
          <a:xfrm>
            <a:off x="3110229" y="5890188"/>
            <a:ext cx="2918604" cy="7364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ひし形 14"/>
          <p:cNvSpPr/>
          <p:nvPr/>
        </p:nvSpPr>
        <p:spPr>
          <a:xfrm>
            <a:off x="6177408" y="2832679"/>
            <a:ext cx="1620367" cy="100811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良さそうか？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8202488" y="2866657"/>
            <a:ext cx="76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発表する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>
            <a:stCxn id="15" idx="3"/>
            <a:endCxn id="16" idx="1"/>
          </p:cNvCxnSpPr>
          <p:nvPr/>
        </p:nvCxnSpPr>
        <p:spPr>
          <a:xfrm flipV="1">
            <a:off x="7797775" y="3323857"/>
            <a:ext cx="404713" cy="128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15" idx="1"/>
            <a:endCxn id="8" idx="0"/>
          </p:cNvCxnSpPr>
          <p:nvPr/>
        </p:nvCxnSpPr>
        <p:spPr>
          <a:xfrm rot="10800000" flipV="1">
            <a:off x="4366056" y="3336735"/>
            <a:ext cx="1811353" cy="82606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15" idx="1"/>
            <a:endCxn id="6" idx="2"/>
          </p:cNvCxnSpPr>
          <p:nvPr/>
        </p:nvCxnSpPr>
        <p:spPr>
          <a:xfrm rot="10800000">
            <a:off x="4366056" y="2673403"/>
            <a:ext cx="1811353" cy="66333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6" idx="3"/>
            <a:endCxn id="7" idx="1"/>
          </p:cNvCxnSpPr>
          <p:nvPr/>
        </p:nvCxnSpPr>
        <p:spPr>
          <a:xfrm>
            <a:off x="4823255" y="2216203"/>
            <a:ext cx="46375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8" idx="3"/>
            <a:endCxn id="9" idx="1"/>
          </p:cNvCxnSpPr>
          <p:nvPr/>
        </p:nvCxnSpPr>
        <p:spPr>
          <a:xfrm>
            <a:off x="4823255" y="4620001"/>
            <a:ext cx="46375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カギ線コネクタ 36"/>
          <p:cNvCxnSpPr>
            <a:stCxn id="7" idx="3"/>
            <a:endCxn id="15" idx="0"/>
          </p:cNvCxnSpPr>
          <p:nvPr/>
        </p:nvCxnSpPr>
        <p:spPr>
          <a:xfrm>
            <a:off x="6201409" y="2216203"/>
            <a:ext cx="786183" cy="61647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9" idx="3"/>
            <a:endCxn id="15" idx="2"/>
          </p:cNvCxnSpPr>
          <p:nvPr/>
        </p:nvCxnSpPr>
        <p:spPr>
          <a:xfrm flipV="1">
            <a:off x="6201409" y="3840791"/>
            <a:ext cx="786183" cy="77921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819988" y="2866657"/>
            <a:ext cx="655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NO…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579348" y="2866657"/>
            <a:ext cx="58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YES!</a:t>
            </a:r>
            <a:endParaRPr kumimoji="1" lang="ja-JP" altLang="en-US" dirty="0"/>
          </a:p>
        </p:txBody>
      </p:sp>
      <p:cxnSp>
        <p:nvCxnSpPr>
          <p:cNvPr id="47" name="曲線コネクタ 46"/>
          <p:cNvCxnSpPr>
            <a:stCxn id="4" idx="4"/>
            <a:endCxn id="6" idx="1"/>
          </p:cNvCxnSpPr>
          <p:nvPr/>
        </p:nvCxnSpPr>
        <p:spPr>
          <a:xfrm rot="5400000" flipH="1" flipV="1">
            <a:off x="2677387" y="1261429"/>
            <a:ext cx="276694" cy="2186242"/>
          </a:xfrm>
          <a:prstGeom prst="curvedConnector4">
            <a:avLst>
              <a:gd name="adj1" fmla="val -82618"/>
              <a:gd name="adj2" fmla="val 821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曲線コネクタ 47"/>
          <p:cNvCxnSpPr>
            <a:stCxn id="5" idx="0"/>
            <a:endCxn id="8" idx="1"/>
          </p:cNvCxnSpPr>
          <p:nvPr/>
        </p:nvCxnSpPr>
        <p:spPr>
          <a:xfrm rot="16200000" flipH="1">
            <a:off x="2637782" y="3348928"/>
            <a:ext cx="389606" cy="2152540"/>
          </a:xfrm>
          <a:prstGeom prst="curvedConnector4">
            <a:avLst>
              <a:gd name="adj1" fmla="val -58675"/>
              <a:gd name="adj2" fmla="val 8261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118658" y="3387136"/>
            <a:ext cx="187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理論・モデル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18657" y="2967564"/>
            <a:ext cx="1908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参考になる事例</a:t>
            </a:r>
            <a:endParaRPr kumimoji="1" lang="ja-JP" altLang="en-US" dirty="0"/>
          </a:p>
        </p:txBody>
      </p:sp>
      <p:sp>
        <p:nvSpPr>
          <p:cNvPr id="59" name="稲妻 58"/>
          <p:cNvSpPr/>
          <p:nvPr/>
        </p:nvSpPr>
        <p:spPr>
          <a:xfrm>
            <a:off x="2832586" y="3724586"/>
            <a:ext cx="438200" cy="505810"/>
          </a:xfrm>
          <a:prstGeom prst="lightningBol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稲妻 59"/>
          <p:cNvSpPr/>
          <p:nvPr/>
        </p:nvSpPr>
        <p:spPr>
          <a:xfrm flipV="1">
            <a:off x="2910746" y="2524439"/>
            <a:ext cx="360040" cy="434265"/>
          </a:xfrm>
          <a:prstGeom prst="lightningBol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30970" y="6246427"/>
            <a:ext cx="18357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0070C0"/>
                </a:solidFill>
              </a:rPr>
              <a:t>ベースラインデータ</a:t>
            </a:r>
            <a:endParaRPr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40078" y="6258798"/>
            <a:ext cx="1983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0070C0"/>
                </a:solidFill>
              </a:rPr>
              <a:t>「改善が示唆された」</a:t>
            </a:r>
            <a:endParaRPr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609438" y="5530953"/>
            <a:ext cx="18790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before-after</a:t>
            </a:r>
            <a:r>
              <a:rPr kumimoji="1" lang="ja-JP" altLang="en-US" sz="1400" dirty="0" smtClean="0"/>
              <a:t>比較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ja-JP" altLang="en-US" sz="1400" dirty="0" smtClean="0"/>
              <a:t>レトロスペクティブ調査</a:t>
            </a:r>
            <a:endParaRPr kumimoji="1"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568717" y="47078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実践系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49010" y="175900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3">
                    <a:lumMod val="75000"/>
                  </a:schemeClr>
                </a:solidFill>
              </a:rPr>
              <a:t>開発系</a:t>
            </a:r>
            <a:endParaRPr kumimoji="1"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653703" y="2964711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改善サイクル</a:t>
            </a:r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499815" y="5134860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accent3">
                    <a:lumMod val="75000"/>
                  </a:schemeClr>
                </a:solidFill>
              </a:rPr>
              <a:t>使い方</a:t>
            </a:r>
            <a:r>
              <a:rPr lang="ja-JP" altLang="en-US" sz="1400" dirty="0">
                <a:solidFill>
                  <a:schemeClr val="accent3">
                    <a:lumMod val="75000"/>
                  </a:schemeClr>
                </a:solidFill>
              </a:rPr>
              <a:t>を考案する</a:t>
            </a:r>
            <a:endParaRPr kumimoji="1" lang="ja-JP" alt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418750" y="1412777"/>
            <a:ext cx="1604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の支援を加える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664425" y="141277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実践系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692748" y="513486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accent3">
                    <a:lumMod val="75000"/>
                  </a:schemeClr>
                </a:solidFill>
              </a:rPr>
              <a:t>開発系</a:t>
            </a:r>
            <a:endParaRPr kumimoji="1" lang="ja-JP" alt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62473" y="303208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現場での着想</a:t>
            </a:r>
            <a:endParaRPr kumimoji="1" lang="ja-JP" altLang="en-US" dirty="0"/>
          </a:p>
        </p:txBody>
      </p:sp>
      <p:cxnSp>
        <p:nvCxnSpPr>
          <p:cNvPr id="79" name="直線コネクタ 78"/>
          <p:cNvCxnSpPr>
            <a:endCxn id="77" idx="0"/>
          </p:cNvCxnSpPr>
          <p:nvPr/>
        </p:nvCxnSpPr>
        <p:spPr>
          <a:xfrm flipH="1">
            <a:off x="1002533" y="2446730"/>
            <a:ext cx="252028" cy="585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endCxn id="77" idx="2"/>
          </p:cNvCxnSpPr>
          <p:nvPr/>
        </p:nvCxnSpPr>
        <p:spPr>
          <a:xfrm flipH="1" flipV="1">
            <a:off x="1002533" y="3678419"/>
            <a:ext cx="278414" cy="505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1548566" y="31918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489166" y="3458743"/>
            <a:ext cx="1547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エキスパートレビュー</a:t>
            </a:r>
            <a:endParaRPr kumimoji="1" lang="ja-JP" altLang="en-US" sz="12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964271" y="317058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815734" y="319242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456208" y="143054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GSIS</a:t>
            </a:r>
            <a:r>
              <a:rPr kumimoji="1" lang="ja-JP" altLang="en-US" sz="1400" dirty="0" smtClean="0"/>
              <a:t>夏合宿資料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/>
              <a:t>（</a:t>
            </a:r>
            <a:r>
              <a:rPr lang="en-US" altLang="ja-JP" sz="1400" dirty="0"/>
              <a:t>c</a:t>
            </a:r>
            <a:r>
              <a:rPr lang="ja-JP" altLang="en-US" sz="1400" dirty="0"/>
              <a:t>）</a:t>
            </a:r>
            <a:r>
              <a:rPr lang="en-US" altLang="ja-JP" sz="1400" dirty="0" smtClean="0"/>
              <a:t>2016</a:t>
            </a:r>
            <a:r>
              <a:rPr lang="ja-JP" altLang="en-US" sz="1400" dirty="0" smtClean="0"/>
              <a:t>鈴木克明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-15932" y="6624650"/>
            <a:ext cx="919644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同時配布資料：向後千春（</a:t>
            </a:r>
            <a:r>
              <a:rPr kumimoji="1" lang="en-US" altLang="ja-JP" sz="1200" dirty="0" smtClean="0"/>
              <a:t>2016</a:t>
            </a:r>
            <a:r>
              <a:rPr kumimoji="1" lang="ja-JP" altLang="en-US" sz="1200" dirty="0" smtClean="0"/>
              <a:t>）</a:t>
            </a:r>
            <a:r>
              <a:rPr lang="ja-JP" altLang="en-US" sz="1200" dirty="0"/>
              <a:t>「</a:t>
            </a:r>
            <a:r>
              <a:rPr kumimoji="1" lang="ja-JP" altLang="en-US" sz="1200" dirty="0" smtClean="0"/>
              <a:t>教育工学の教育」</a:t>
            </a:r>
            <a:r>
              <a:rPr lang="zh-CN" altLang="en-US" sz="1200" dirty="0"/>
              <a:t>日本教育</a:t>
            </a:r>
            <a:r>
              <a:rPr lang="zh-CN" altLang="en-US" sz="1200" dirty="0" smtClean="0"/>
              <a:t>工学会第</a:t>
            </a:r>
            <a:r>
              <a:rPr lang="en-US" altLang="zh-CN" sz="1200" dirty="0" smtClean="0"/>
              <a:t>32 </a:t>
            </a:r>
            <a:r>
              <a:rPr lang="zh-CN" altLang="en-US" sz="1200" dirty="0"/>
              <a:t>回全国</a:t>
            </a:r>
            <a:r>
              <a:rPr lang="zh-CN" altLang="en-US" sz="1200" dirty="0" smtClean="0"/>
              <a:t>大会</a:t>
            </a:r>
            <a:r>
              <a:rPr lang="ja-JP" altLang="en-US" sz="1200" dirty="0" smtClean="0"/>
              <a:t>発表論文集，</a:t>
            </a:r>
            <a:r>
              <a:rPr lang="en-US" altLang="ja-JP" sz="1200" dirty="0" smtClean="0"/>
              <a:t>719‐720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P2a</a:t>
            </a:r>
            <a:r>
              <a:rPr lang="en-US" altLang="ja-JP" sz="1200" dirty="0"/>
              <a:t>−</a:t>
            </a:r>
            <a:r>
              <a:rPr lang="en-US" altLang="ja-JP" sz="1200" dirty="0" smtClean="0"/>
              <a:t>28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415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2016010" y="2958706"/>
            <a:ext cx="2008435" cy="765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2512" y="548681"/>
            <a:ext cx="5573661" cy="21602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研究構想マップ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200" dirty="0" smtClean="0"/>
              <a:t>身のまわりの誰かをハッピーにする研究をしよう！</a:t>
            </a:r>
            <a:endParaRPr kumimoji="1" lang="ja-JP" altLang="en-US" sz="2200" dirty="0"/>
          </a:p>
        </p:txBody>
      </p:sp>
      <p:sp>
        <p:nvSpPr>
          <p:cNvPr id="4" name="円/楕円 3"/>
          <p:cNvSpPr/>
          <p:nvPr/>
        </p:nvSpPr>
        <p:spPr>
          <a:xfrm>
            <a:off x="145810" y="1412777"/>
            <a:ext cx="2930717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5" name="円/楕円 4"/>
          <p:cNvSpPr/>
          <p:nvPr/>
        </p:nvSpPr>
        <p:spPr>
          <a:xfrm>
            <a:off x="179512" y="4230395"/>
            <a:ext cx="2930717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666828" y="1507877"/>
            <a:ext cx="1297443" cy="12836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290741" y="1517526"/>
            <a:ext cx="1258269" cy="12836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666828" y="3958360"/>
            <a:ext cx="1297443" cy="13151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290741" y="3958360"/>
            <a:ext cx="1258269" cy="13151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110229" y="5890188"/>
            <a:ext cx="2918604" cy="7364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ひし形 14"/>
          <p:cNvSpPr/>
          <p:nvPr/>
        </p:nvSpPr>
        <p:spPr>
          <a:xfrm>
            <a:off x="6177408" y="2832679"/>
            <a:ext cx="1620367" cy="100811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良さそうか？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8202488" y="2866657"/>
            <a:ext cx="76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発表する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>
            <a:stCxn id="15" idx="3"/>
            <a:endCxn id="16" idx="1"/>
          </p:cNvCxnSpPr>
          <p:nvPr/>
        </p:nvCxnSpPr>
        <p:spPr>
          <a:xfrm flipV="1">
            <a:off x="7797775" y="3323857"/>
            <a:ext cx="404713" cy="128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15" idx="1"/>
            <a:endCxn id="8" idx="0"/>
          </p:cNvCxnSpPr>
          <p:nvPr/>
        </p:nvCxnSpPr>
        <p:spPr>
          <a:xfrm rot="10800000" flipV="1">
            <a:off x="4315550" y="3336734"/>
            <a:ext cx="1861858" cy="62162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15" idx="1"/>
            <a:endCxn id="6" idx="2"/>
          </p:cNvCxnSpPr>
          <p:nvPr/>
        </p:nvCxnSpPr>
        <p:spPr>
          <a:xfrm rot="10800000">
            <a:off x="4315550" y="2791519"/>
            <a:ext cx="1861858" cy="54521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6" idx="3"/>
            <a:endCxn id="7" idx="1"/>
          </p:cNvCxnSpPr>
          <p:nvPr/>
        </p:nvCxnSpPr>
        <p:spPr>
          <a:xfrm>
            <a:off x="4964271" y="2149698"/>
            <a:ext cx="326470" cy="96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8" idx="3"/>
            <a:endCxn id="9" idx="1"/>
          </p:cNvCxnSpPr>
          <p:nvPr/>
        </p:nvCxnSpPr>
        <p:spPr>
          <a:xfrm>
            <a:off x="4964271" y="4615937"/>
            <a:ext cx="32647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カギ線コネクタ 36"/>
          <p:cNvCxnSpPr>
            <a:stCxn id="7" idx="3"/>
            <a:endCxn id="15" idx="0"/>
          </p:cNvCxnSpPr>
          <p:nvPr/>
        </p:nvCxnSpPr>
        <p:spPr>
          <a:xfrm>
            <a:off x="6549010" y="2159347"/>
            <a:ext cx="438582" cy="67333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9" idx="3"/>
            <a:endCxn id="15" idx="2"/>
          </p:cNvCxnSpPr>
          <p:nvPr/>
        </p:nvCxnSpPr>
        <p:spPr>
          <a:xfrm flipV="1">
            <a:off x="6549010" y="3840791"/>
            <a:ext cx="438582" cy="77514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819988" y="2866657"/>
            <a:ext cx="655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NO…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579348" y="2866657"/>
            <a:ext cx="58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YES!</a:t>
            </a:r>
            <a:endParaRPr kumimoji="1" lang="ja-JP" altLang="en-US" dirty="0"/>
          </a:p>
        </p:txBody>
      </p:sp>
      <p:cxnSp>
        <p:nvCxnSpPr>
          <p:cNvPr id="47" name="曲線コネクタ 46"/>
          <p:cNvCxnSpPr>
            <a:stCxn id="4" idx="4"/>
            <a:endCxn id="6" idx="1"/>
          </p:cNvCxnSpPr>
          <p:nvPr/>
        </p:nvCxnSpPr>
        <p:spPr>
          <a:xfrm rot="5400000" flipH="1" flipV="1">
            <a:off x="2467398" y="1293468"/>
            <a:ext cx="343199" cy="2055659"/>
          </a:xfrm>
          <a:prstGeom prst="curvedConnector4">
            <a:avLst>
              <a:gd name="adj1" fmla="val -66609"/>
              <a:gd name="adj2" fmla="val 8564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曲線コネクタ 47"/>
          <p:cNvCxnSpPr>
            <a:stCxn id="5" idx="0"/>
            <a:endCxn id="8" idx="1"/>
          </p:cNvCxnSpPr>
          <p:nvPr/>
        </p:nvCxnSpPr>
        <p:spPr>
          <a:xfrm rot="16200000" flipH="1">
            <a:off x="2463078" y="3412188"/>
            <a:ext cx="385542" cy="2021957"/>
          </a:xfrm>
          <a:prstGeom prst="curvedConnector4">
            <a:avLst>
              <a:gd name="adj1" fmla="val -59293"/>
              <a:gd name="adj2" fmla="val 8623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稲妻 58"/>
          <p:cNvSpPr/>
          <p:nvPr/>
        </p:nvSpPr>
        <p:spPr>
          <a:xfrm>
            <a:off x="2832586" y="3724586"/>
            <a:ext cx="438200" cy="505810"/>
          </a:xfrm>
          <a:prstGeom prst="lightningBol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稲妻 59"/>
          <p:cNvSpPr/>
          <p:nvPr/>
        </p:nvSpPr>
        <p:spPr>
          <a:xfrm flipV="1">
            <a:off x="2910746" y="2524439"/>
            <a:ext cx="360040" cy="434265"/>
          </a:xfrm>
          <a:prstGeom prst="lightningBol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30970" y="6246427"/>
            <a:ext cx="18357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0070C0"/>
                </a:solidFill>
              </a:rPr>
              <a:t>ベースラインデータ</a:t>
            </a:r>
            <a:endParaRPr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040078" y="6258798"/>
            <a:ext cx="1983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0070C0"/>
                </a:solidFill>
              </a:rPr>
              <a:t>「改善が示唆された」</a:t>
            </a:r>
            <a:endParaRPr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609438" y="5530953"/>
            <a:ext cx="18790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before-after</a:t>
            </a:r>
            <a:r>
              <a:rPr kumimoji="1" lang="ja-JP" altLang="en-US" sz="1400" dirty="0" smtClean="0"/>
              <a:t>比較</a:t>
            </a:r>
            <a:endParaRPr kumimoji="1" lang="en-US" altLang="ja-JP" sz="1400" dirty="0" smtClean="0"/>
          </a:p>
          <a:p>
            <a:pPr algn="ctr"/>
            <a:endParaRPr kumimoji="1" lang="en-US" altLang="ja-JP" sz="1400" dirty="0" smtClean="0"/>
          </a:p>
          <a:p>
            <a:pPr algn="ctr"/>
            <a:r>
              <a:rPr lang="ja-JP" altLang="en-US" sz="1400" dirty="0" smtClean="0"/>
              <a:t>レトロスペクティブ調査</a:t>
            </a:r>
            <a:endParaRPr kumimoji="1"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568717" y="47078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実践系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549010" y="175900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3">
                    <a:lumMod val="75000"/>
                  </a:schemeClr>
                </a:solidFill>
              </a:rPr>
              <a:t>開発系</a:t>
            </a:r>
            <a:endParaRPr kumimoji="1"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653703" y="2964711"/>
            <a:ext cx="1050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改善サイクル</a:t>
            </a:r>
            <a:endParaRPr kumimoji="1" lang="ja-JP" altLang="en-US" sz="12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503873" y="5278345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solidFill>
                  <a:schemeClr val="accent3">
                    <a:lumMod val="75000"/>
                  </a:schemeClr>
                </a:solidFill>
              </a:rPr>
              <a:t>使い方</a:t>
            </a:r>
            <a:r>
              <a:rPr lang="ja-JP" altLang="en-US" sz="1400" dirty="0">
                <a:solidFill>
                  <a:schemeClr val="accent3">
                    <a:lumMod val="75000"/>
                  </a:schemeClr>
                </a:solidFill>
              </a:rPr>
              <a:t>を考案する</a:t>
            </a:r>
            <a:endParaRPr kumimoji="1" lang="ja-JP" alt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400152" y="1192471"/>
            <a:ext cx="1604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の支援を加える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664425" y="141277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実践系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692748" y="513486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accent3">
                    <a:lumMod val="75000"/>
                  </a:schemeClr>
                </a:solidFill>
              </a:rPr>
              <a:t>開発系</a:t>
            </a:r>
            <a:endParaRPr kumimoji="1" lang="ja-JP" alt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62473" y="303208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現場での着想</a:t>
            </a:r>
            <a:endParaRPr kumimoji="1" lang="ja-JP" altLang="en-US" dirty="0"/>
          </a:p>
        </p:txBody>
      </p:sp>
      <p:cxnSp>
        <p:nvCxnSpPr>
          <p:cNvPr id="79" name="直線コネクタ 78"/>
          <p:cNvCxnSpPr>
            <a:endCxn id="77" idx="0"/>
          </p:cNvCxnSpPr>
          <p:nvPr/>
        </p:nvCxnSpPr>
        <p:spPr>
          <a:xfrm flipH="1">
            <a:off x="1002533" y="2446730"/>
            <a:ext cx="252028" cy="585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endCxn id="77" idx="2"/>
          </p:cNvCxnSpPr>
          <p:nvPr/>
        </p:nvCxnSpPr>
        <p:spPr>
          <a:xfrm flipH="1" flipV="1">
            <a:off x="1002533" y="3678419"/>
            <a:ext cx="278414" cy="505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1548566" y="319184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489166" y="3458743"/>
            <a:ext cx="1547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エキスパートレビュー</a:t>
            </a:r>
            <a:endParaRPr kumimoji="1" lang="ja-JP" altLang="en-US" sz="12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964271" y="317058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＋</a:t>
            </a:r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456208" y="143054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GSIS</a:t>
            </a:r>
            <a:r>
              <a:rPr kumimoji="1" lang="ja-JP" altLang="en-US" sz="1400" dirty="0" smtClean="0"/>
              <a:t>夏合宿資料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/>
              <a:t>（</a:t>
            </a:r>
            <a:r>
              <a:rPr lang="en-US" altLang="ja-JP" sz="1400" dirty="0"/>
              <a:t>c</a:t>
            </a:r>
            <a:r>
              <a:rPr lang="ja-JP" altLang="en-US" sz="1400" dirty="0"/>
              <a:t>）</a:t>
            </a:r>
            <a:r>
              <a:rPr lang="en-US" altLang="ja-JP" sz="1400" dirty="0" smtClean="0"/>
              <a:t>2016</a:t>
            </a:r>
            <a:r>
              <a:rPr lang="ja-JP" altLang="en-US" sz="1400" dirty="0" smtClean="0"/>
              <a:t>鈴木克明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-15932" y="6624650"/>
            <a:ext cx="919644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同時配布資料：向後千春（</a:t>
            </a:r>
            <a:r>
              <a:rPr kumimoji="1" lang="en-US" altLang="ja-JP" sz="1200" dirty="0" smtClean="0"/>
              <a:t>2016</a:t>
            </a:r>
            <a:r>
              <a:rPr kumimoji="1" lang="ja-JP" altLang="en-US" sz="1200" dirty="0" smtClean="0"/>
              <a:t>）</a:t>
            </a:r>
            <a:r>
              <a:rPr lang="ja-JP" altLang="en-US" sz="1200" dirty="0"/>
              <a:t>「</a:t>
            </a:r>
            <a:r>
              <a:rPr kumimoji="1" lang="ja-JP" altLang="en-US" sz="1200" dirty="0" smtClean="0"/>
              <a:t>教育工学の教育」</a:t>
            </a:r>
            <a:r>
              <a:rPr lang="zh-CN" altLang="en-US" sz="1200" dirty="0"/>
              <a:t>日本教育</a:t>
            </a:r>
            <a:r>
              <a:rPr lang="zh-CN" altLang="en-US" sz="1200" dirty="0" smtClean="0"/>
              <a:t>工学会第</a:t>
            </a:r>
            <a:r>
              <a:rPr lang="en-US" altLang="zh-CN" sz="1200" dirty="0" smtClean="0"/>
              <a:t>32 </a:t>
            </a:r>
            <a:r>
              <a:rPr lang="zh-CN" altLang="en-US" sz="1200" dirty="0"/>
              <a:t>回全国</a:t>
            </a:r>
            <a:r>
              <a:rPr lang="zh-CN" altLang="en-US" sz="1200" dirty="0" smtClean="0"/>
              <a:t>大会</a:t>
            </a:r>
            <a:r>
              <a:rPr lang="ja-JP" altLang="en-US" sz="1200" dirty="0" smtClean="0"/>
              <a:t>発表論文集，</a:t>
            </a:r>
            <a:r>
              <a:rPr lang="en-US" altLang="ja-JP" sz="1200" dirty="0" smtClean="0"/>
              <a:t>719‐720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P2a</a:t>
            </a:r>
            <a:r>
              <a:rPr lang="en-US" altLang="ja-JP" sz="1200" dirty="0"/>
              <a:t>−</a:t>
            </a:r>
            <a:r>
              <a:rPr lang="en-US" altLang="ja-JP" sz="1200" dirty="0" smtClean="0"/>
              <a:t>28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79511" y="5498365"/>
            <a:ext cx="2940023" cy="7712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6036384" y="5498365"/>
            <a:ext cx="2940023" cy="7712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85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237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宋体</vt:lpstr>
      <vt:lpstr>Arial</vt:lpstr>
      <vt:lpstr>Calibri</vt:lpstr>
      <vt:lpstr>Office ​​テーマ</vt:lpstr>
      <vt:lpstr>研究構想マップ 身のまわりの誰かをハッピーにする研究をしよう！</vt:lpstr>
      <vt:lpstr>研究構想マップ 身のまわりの誰かをハッピーにする研究をしよう！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研究を発想する</dc:title>
  <dc:creator>hige</dc:creator>
  <cp:lastModifiedBy>Windows ユーザー</cp:lastModifiedBy>
  <cp:revision>13</cp:revision>
  <cp:lastPrinted>2016-09-28T05:38:01Z</cp:lastPrinted>
  <dcterms:created xsi:type="dcterms:W3CDTF">2016-09-27T00:18:12Z</dcterms:created>
  <dcterms:modified xsi:type="dcterms:W3CDTF">2021-10-16T08:21:35Z</dcterms:modified>
</cp:coreProperties>
</file>