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92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73F26-2B79-4233-B46F-AA82677B01DE}" type="datetimeFigureOut">
              <a:rPr kumimoji="1" lang="ja-JP" altLang="en-US" smtClean="0"/>
              <a:t>2021/10/16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C1ED-44E7-4452-B468-0E329D574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980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73F26-2B79-4233-B46F-AA82677B01DE}" type="datetimeFigureOut">
              <a:rPr kumimoji="1" lang="ja-JP" altLang="en-US" smtClean="0"/>
              <a:t>2021/10/16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C1ED-44E7-4452-B468-0E329D574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5067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73F26-2B79-4233-B46F-AA82677B01DE}" type="datetimeFigureOut">
              <a:rPr kumimoji="1" lang="ja-JP" altLang="en-US" smtClean="0"/>
              <a:t>2021/10/16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C1ED-44E7-4452-B468-0E329D574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4760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73F26-2B79-4233-B46F-AA82677B01DE}" type="datetimeFigureOut">
              <a:rPr kumimoji="1" lang="ja-JP" altLang="en-US" smtClean="0"/>
              <a:t>2021/10/16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C1ED-44E7-4452-B468-0E329D574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726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73F26-2B79-4233-B46F-AA82677B01DE}" type="datetimeFigureOut">
              <a:rPr kumimoji="1" lang="ja-JP" altLang="en-US" smtClean="0"/>
              <a:t>2021/10/16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C1ED-44E7-4452-B468-0E329D574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509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73F26-2B79-4233-B46F-AA82677B01DE}" type="datetimeFigureOut">
              <a:rPr kumimoji="1" lang="ja-JP" altLang="en-US" smtClean="0"/>
              <a:t>2021/10/16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C1ED-44E7-4452-B468-0E329D574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784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73F26-2B79-4233-B46F-AA82677B01DE}" type="datetimeFigureOut">
              <a:rPr kumimoji="1" lang="ja-JP" altLang="en-US" smtClean="0"/>
              <a:t>2021/10/16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C1ED-44E7-4452-B468-0E329D574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005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73F26-2B79-4233-B46F-AA82677B01DE}" type="datetimeFigureOut">
              <a:rPr kumimoji="1" lang="ja-JP" altLang="en-US" smtClean="0"/>
              <a:t>2021/10/16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C1ED-44E7-4452-B468-0E329D574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743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73F26-2B79-4233-B46F-AA82677B01DE}" type="datetimeFigureOut">
              <a:rPr kumimoji="1" lang="ja-JP" altLang="en-US" smtClean="0"/>
              <a:t>2021/10/16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C1ED-44E7-4452-B468-0E329D574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6724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73F26-2B79-4233-B46F-AA82677B01DE}" type="datetimeFigureOut">
              <a:rPr kumimoji="1" lang="ja-JP" altLang="en-US" smtClean="0"/>
              <a:t>2021/10/16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C1ED-44E7-4452-B468-0E329D574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54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73F26-2B79-4233-B46F-AA82677B01DE}" type="datetimeFigureOut">
              <a:rPr kumimoji="1" lang="ja-JP" altLang="en-US" smtClean="0"/>
              <a:t>2021/10/16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C1ED-44E7-4452-B468-0E329D574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40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73F26-2B79-4233-B46F-AA82677B01DE}" type="datetimeFigureOut">
              <a:rPr kumimoji="1" lang="ja-JP" altLang="en-US" smtClean="0"/>
              <a:t>2021/10/16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6C1ED-44E7-4452-B468-0E329D574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815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正方形/長方形 60"/>
          <p:cNvSpPr/>
          <p:nvPr/>
        </p:nvSpPr>
        <p:spPr>
          <a:xfrm>
            <a:off x="2118657" y="2958706"/>
            <a:ext cx="1905788" cy="7658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52512" y="548681"/>
            <a:ext cx="5573661" cy="216023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研究構想マップ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sz="2200" dirty="0" smtClean="0"/>
              <a:t>身のまわりの誰かをハッピーにする研究をしよう！</a:t>
            </a:r>
            <a:endParaRPr kumimoji="1" lang="ja-JP" altLang="en-US" sz="2200" dirty="0"/>
          </a:p>
        </p:txBody>
      </p:sp>
      <p:sp>
        <p:nvSpPr>
          <p:cNvPr id="4" name="円/楕円 3"/>
          <p:cNvSpPr/>
          <p:nvPr/>
        </p:nvSpPr>
        <p:spPr>
          <a:xfrm>
            <a:off x="318457" y="1412777"/>
            <a:ext cx="2808312" cy="108012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あ</a:t>
            </a:r>
            <a:r>
              <a:rPr kumimoji="1" lang="ja-JP" altLang="en-US" dirty="0" smtClean="0"/>
              <a:t>ったらいいなぁ</a:t>
            </a:r>
            <a:endParaRPr kumimoji="1" lang="en-US" altLang="ja-JP" dirty="0" smtClean="0"/>
          </a:p>
          <a:p>
            <a:pPr algn="ctr"/>
            <a:r>
              <a:rPr lang="ja-JP" altLang="en-US" dirty="0"/>
              <a:t>夢のソリューション</a:t>
            </a:r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352159" y="4230395"/>
            <a:ext cx="2808312" cy="10801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どうにかしたいなぁ困った教育実践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908855" y="1759003"/>
            <a:ext cx="9144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プロトタイプをつくる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5287009" y="1759003"/>
            <a:ext cx="9144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プロトタイプを試す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3908855" y="4162801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改善案を考える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5287009" y="4162801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改善案を試す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94797" y="5567022"/>
            <a:ext cx="2515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/>
              <a:t>困っていることが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どこ</a:t>
            </a:r>
            <a:r>
              <a:rPr lang="ja-JP" altLang="en-US" dirty="0"/>
              <a:t>に表面化しているか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28833" y="5574386"/>
            <a:ext cx="19175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/>
              <a:t>困っていることが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解消した（する）か</a:t>
            </a:r>
            <a:endParaRPr kumimoji="1" lang="ja-JP" altLang="en-US" dirty="0"/>
          </a:p>
        </p:txBody>
      </p:sp>
      <p:cxnSp>
        <p:nvCxnSpPr>
          <p:cNvPr id="13" name="直線矢印コネクタ 12"/>
          <p:cNvCxnSpPr>
            <a:stCxn id="10" idx="3"/>
            <a:endCxn id="11" idx="1"/>
          </p:cNvCxnSpPr>
          <p:nvPr/>
        </p:nvCxnSpPr>
        <p:spPr>
          <a:xfrm>
            <a:off x="3110229" y="5890188"/>
            <a:ext cx="2918604" cy="7364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ひし形 14"/>
          <p:cNvSpPr/>
          <p:nvPr/>
        </p:nvSpPr>
        <p:spPr>
          <a:xfrm>
            <a:off x="6177408" y="2832679"/>
            <a:ext cx="1620367" cy="100811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良さそうか？</a:t>
            </a:r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8202488" y="2866657"/>
            <a:ext cx="762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発表する</a:t>
            </a:r>
            <a:endParaRPr kumimoji="1" lang="ja-JP" altLang="en-US" dirty="0"/>
          </a:p>
        </p:txBody>
      </p:sp>
      <p:cxnSp>
        <p:nvCxnSpPr>
          <p:cNvPr id="18" name="直線矢印コネクタ 17"/>
          <p:cNvCxnSpPr>
            <a:stCxn id="15" idx="3"/>
            <a:endCxn id="16" idx="1"/>
          </p:cNvCxnSpPr>
          <p:nvPr/>
        </p:nvCxnSpPr>
        <p:spPr>
          <a:xfrm flipV="1">
            <a:off x="7797775" y="3323857"/>
            <a:ext cx="404713" cy="1287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カギ線コネクタ 21"/>
          <p:cNvCxnSpPr>
            <a:stCxn id="15" idx="1"/>
            <a:endCxn id="8" idx="0"/>
          </p:cNvCxnSpPr>
          <p:nvPr/>
        </p:nvCxnSpPr>
        <p:spPr>
          <a:xfrm rot="10800000" flipV="1">
            <a:off x="4366056" y="3336735"/>
            <a:ext cx="1811353" cy="826066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カギ線コネクタ 26"/>
          <p:cNvCxnSpPr>
            <a:stCxn id="15" idx="1"/>
            <a:endCxn id="6" idx="2"/>
          </p:cNvCxnSpPr>
          <p:nvPr/>
        </p:nvCxnSpPr>
        <p:spPr>
          <a:xfrm rot="10800000">
            <a:off x="4366056" y="2673403"/>
            <a:ext cx="1811353" cy="66333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>
            <a:stCxn id="6" idx="3"/>
            <a:endCxn id="7" idx="1"/>
          </p:cNvCxnSpPr>
          <p:nvPr/>
        </p:nvCxnSpPr>
        <p:spPr>
          <a:xfrm>
            <a:off x="4823255" y="2216203"/>
            <a:ext cx="46375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>
            <a:stCxn id="8" idx="3"/>
            <a:endCxn id="9" idx="1"/>
          </p:cNvCxnSpPr>
          <p:nvPr/>
        </p:nvCxnSpPr>
        <p:spPr>
          <a:xfrm>
            <a:off x="4823255" y="4620001"/>
            <a:ext cx="46375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カギ線コネクタ 36"/>
          <p:cNvCxnSpPr>
            <a:stCxn id="7" idx="3"/>
            <a:endCxn id="15" idx="0"/>
          </p:cNvCxnSpPr>
          <p:nvPr/>
        </p:nvCxnSpPr>
        <p:spPr>
          <a:xfrm>
            <a:off x="6201409" y="2216203"/>
            <a:ext cx="786183" cy="616476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カギ線コネクタ 39"/>
          <p:cNvCxnSpPr>
            <a:stCxn id="9" idx="3"/>
            <a:endCxn id="15" idx="2"/>
          </p:cNvCxnSpPr>
          <p:nvPr/>
        </p:nvCxnSpPr>
        <p:spPr>
          <a:xfrm flipV="1">
            <a:off x="6201409" y="3840791"/>
            <a:ext cx="786183" cy="77921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5819988" y="2866657"/>
            <a:ext cx="655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NO…</a:t>
            </a:r>
            <a:endParaRPr kumimoji="1" lang="ja-JP" altLang="en-US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579348" y="2866657"/>
            <a:ext cx="587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YES!</a:t>
            </a:r>
            <a:endParaRPr kumimoji="1" lang="ja-JP" altLang="en-US" dirty="0"/>
          </a:p>
        </p:txBody>
      </p:sp>
      <p:cxnSp>
        <p:nvCxnSpPr>
          <p:cNvPr id="47" name="曲線コネクタ 46"/>
          <p:cNvCxnSpPr>
            <a:stCxn id="4" idx="4"/>
            <a:endCxn id="6" idx="1"/>
          </p:cNvCxnSpPr>
          <p:nvPr/>
        </p:nvCxnSpPr>
        <p:spPr>
          <a:xfrm rot="5400000" flipH="1" flipV="1">
            <a:off x="2677387" y="1261429"/>
            <a:ext cx="276694" cy="2186242"/>
          </a:xfrm>
          <a:prstGeom prst="curvedConnector4">
            <a:avLst>
              <a:gd name="adj1" fmla="val -82618"/>
              <a:gd name="adj2" fmla="val 82113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曲線コネクタ 47"/>
          <p:cNvCxnSpPr>
            <a:stCxn id="5" idx="0"/>
            <a:endCxn id="8" idx="1"/>
          </p:cNvCxnSpPr>
          <p:nvPr/>
        </p:nvCxnSpPr>
        <p:spPr>
          <a:xfrm rot="16200000" flipH="1">
            <a:off x="2637782" y="3348928"/>
            <a:ext cx="389606" cy="2152540"/>
          </a:xfrm>
          <a:prstGeom prst="curvedConnector4">
            <a:avLst>
              <a:gd name="adj1" fmla="val -58675"/>
              <a:gd name="adj2" fmla="val 82616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2118658" y="3387136"/>
            <a:ext cx="1871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ID</a:t>
            </a:r>
            <a:r>
              <a:rPr kumimoji="1" lang="ja-JP" altLang="en-US" dirty="0" smtClean="0"/>
              <a:t>理論・モデル</a:t>
            </a:r>
            <a:endParaRPr kumimoji="1" lang="ja-JP" altLang="en-US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118657" y="2967564"/>
            <a:ext cx="1908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参考になる事例</a:t>
            </a:r>
            <a:endParaRPr kumimoji="1" lang="ja-JP" altLang="en-US" dirty="0"/>
          </a:p>
        </p:txBody>
      </p:sp>
      <p:sp>
        <p:nvSpPr>
          <p:cNvPr id="59" name="稲妻 58"/>
          <p:cNvSpPr/>
          <p:nvPr/>
        </p:nvSpPr>
        <p:spPr>
          <a:xfrm>
            <a:off x="2832586" y="3724586"/>
            <a:ext cx="438200" cy="505810"/>
          </a:xfrm>
          <a:prstGeom prst="lightningBol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稲妻 59"/>
          <p:cNvSpPr/>
          <p:nvPr/>
        </p:nvSpPr>
        <p:spPr>
          <a:xfrm flipV="1">
            <a:off x="2910746" y="2524439"/>
            <a:ext cx="360040" cy="434265"/>
          </a:xfrm>
          <a:prstGeom prst="lightningBol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930970" y="6246427"/>
            <a:ext cx="18357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 smtClean="0">
                <a:solidFill>
                  <a:srgbClr val="0070C0"/>
                </a:solidFill>
              </a:rPr>
              <a:t>ベースラインデータ</a:t>
            </a:r>
            <a:endParaRPr lang="ja-JP" altLang="en-US" sz="1600" b="1" dirty="0">
              <a:solidFill>
                <a:srgbClr val="0070C0"/>
              </a:solidFill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040078" y="6258798"/>
            <a:ext cx="19832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 smtClean="0">
                <a:solidFill>
                  <a:srgbClr val="0070C0"/>
                </a:solidFill>
              </a:rPr>
              <a:t>「改善が示唆された」</a:t>
            </a:r>
            <a:endParaRPr lang="ja-JP" altLang="en-US" sz="1600" b="1" dirty="0">
              <a:solidFill>
                <a:srgbClr val="0070C0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609438" y="5530953"/>
            <a:ext cx="187904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/>
              <a:t>before-after</a:t>
            </a:r>
            <a:r>
              <a:rPr kumimoji="1" lang="ja-JP" altLang="en-US" sz="1400" dirty="0" smtClean="0"/>
              <a:t>比較</a:t>
            </a:r>
            <a:endParaRPr kumimoji="1" lang="en-US" altLang="ja-JP" sz="1400" dirty="0" smtClean="0"/>
          </a:p>
          <a:p>
            <a:pPr algn="ctr"/>
            <a:endParaRPr kumimoji="1" lang="en-US" altLang="ja-JP" sz="1400" dirty="0" smtClean="0"/>
          </a:p>
          <a:p>
            <a:pPr algn="ctr"/>
            <a:r>
              <a:rPr lang="ja-JP" altLang="en-US" sz="1400" dirty="0" smtClean="0"/>
              <a:t>レトロスペクティブ調査</a:t>
            </a:r>
            <a:endParaRPr kumimoji="1" lang="ja-JP" altLang="en-US" sz="14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6568717" y="470786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実践系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6549010" y="175900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3">
                    <a:lumMod val="75000"/>
                  </a:schemeClr>
                </a:solidFill>
              </a:rPr>
              <a:t>開発系</a:t>
            </a:r>
            <a:endParaRPr kumimoji="1" lang="ja-JP" alt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4653703" y="2964711"/>
            <a:ext cx="10502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改善サイクル</a:t>
            </a:r>
            <a:endParaRPr kumimoji="1" lang="ja-JP" altLang="en-US" sz="12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499815" y="5134860"/>
            <a:ext cx="1555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solidFill>
                  <a:schemeClr val="accent3">
                    <a:lumMod val="75000"/>
                  </a:schemeClr>
                </a:solidFill>
              </a:rPr>
              <a:t>使い方</a:t>
            </a:r>
            <a:r>
              <a:rPr lang="ja-JP" altLang="en-US" sz="1400" dirty="0">
                <a:solidFill>
                  <a:schemeClr val="accent3">
                    <a:lumMod val="75000"/>
                  </a:schemeClr>
                </a:solidFill>
              </a:rPr>
              <a:t>を考案する</a:t>
            </a:r>
            <a:endParaRPr kumimoji="1" lang="ja-JP" altLang="en-US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418750" y="1412777"/>
            <a:ext cx="16042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ICT</a:t>
            </a:r>
            <a:r>
              <a:rPr kumimoji="1" lang="ja-JP" altLang="en-US" sz="1400" dirty="0" smtClean="0">
                <a:solidFill>
                  <a:srgbClr val="FF0000"/>
                </a:solidFill>
              </a:rPr>
              <a:t>の支援を加える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6664425" y="1412776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FF0000"/>
                </a:solidFill>
              </a:rPr>
              <a:t>実践系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6692748" y="5134860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accent3">
                    <a:lumMod val="75000"/>
                  </a:schemeClr>
                </a:solidFill>
              </a:rPr>
              <a:t>開発系</a:t>
            </a:r>
            <a:endParaRPr kumimoji="1" lang="ja-JP" altLang="en-US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462473" y="3032088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現場での着想</a:t>
            </a:r>
            <a:endParaRPr kumimoji="1" lang="ja-JP" altLang="en-US" dirty="0"/>
          </a:p>
        </p:txBody>
      </p:sp>
      <p:cxnSp>
        <p:nvCxnSpPr>
          <p:cNvPr id="79" name="直線コネクタ 78"/>
          <p:cNvCxnSpPr>
            <a:endCxn id="77" idx="0"/>
          </p:cNvCxnSpPr>
          <p:nvPr/>
        </p:nvCxnSpPr>
        <p:spPr>
          <a:xfrm flipH="1">
            <a:off x="1002533" y="2446730"/>
            <a:ext cx="252028" cy="5853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>
            <a:endCxn id="77" idx="2"/>
          </p:cNvCxnSpPr>
          <p:nvPr/>
        </p:nvCxnSpPr>
        <p:spPr>
          <a:xfrm flipH="1" flipV="1">
            <a:off x="1002533" y="3678419"/>
            <a:ext cx="278414" cy="5058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テキスト ボックス 83"/>
          <p:cNvSpPr txBox="1"/>
          <p:nvPr/>
        </p:nvSpPr>
        <p:spPr>
          <a:xfrm>
            <a:off x="1548566" y="319184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＋</a:t>
            </a:r>
            <a:endParaRPr kumimoji="1" lang="ja-JP" altLang="en-US" dirty="0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4489166" y="3458743"/>
            <a:ext cx="1547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エキスパートレビュー</a:t>
            </a:r>
            <a:endParaRPr kumimoji="1" lang="ja-JP" altLang="en-US" sz="1200" dirty="0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4964271" y="317058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＋</a:t>
            </a:r>
            <a:endParaRPr kumimoji="1" lang="ja-JP" altLang="en-US" dirty="0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2815734" y="319242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＋</a:t>
            </a:r>
            <a:endParaRPr kumimoji="1" lang="ja-JP" altLang="en-US" dirty="0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7456208" y="143054"/>
            <a:ext cx="15231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/>
              <a:t>GSIS</a:t>
            </a:r>
            <a:r>
              <a:rPr kumimoji="1" lang="ja-JP" altLang="en-US" sz="1400" dirty="0" smtClean="0"/>
              <a:t>夏合宿資料</a:t>
            </a:r>
            <a:endParaRPr kumimoji="1" lang="en-US" altLang="ja-JP" sz="1400" dirty="0" smtClean="0"/>
          </a:p>
          <a:p>
            <a:pPr algn="ctr"/>
            <a:r>
              <a:rPr lang="ja-JP" altLang="en-US" sz="1400" dirty="0"/>
              <a:t>（</a:t>
            </a:r>
            <a:r>
              <a:rPr lang="en-US" altLang="ja-JP" sz="1400" dirty="0"/>
              <a:t>c</a:t>
            </a:r>
            <a:r>
              <a:rPr lang="ja-JP" altLang="en-US" sz="1400" dirty="0"/>
              <a:t>）</a:t>
            </a:r>
            <a:r>
              <a:rPr lang="en-US" altLang="ja-JP" sz="1400" dirty="0" smtClean="0"/>
              <a:t>2016</a:t>
            </a:r>
            <a:r>
              <a:rPr lang="ja-JP" altLang="en-US" sz="1400" dirty="0" smtClean="0"/>
              <a:t>鈴木克明</a:t>
            </a:r>
            <a:endParaRPr kumimoji="1" lang="ja-JP" altLang="en-US" sz="1400" dirty="0"/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-15932" y="6624650"/>
            <a:ext cx="919644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同時配布資料：向後千春（</a:t>
            </a:r>
            <a:r>
              <a:rPr kumimoji="1" lang="en-US" altLang="ja-JP" sz="1200" dirty="0" smtClean="0"/>
              <a:t>2016</a:t>
            </a:r>
            <a:r>
              <a:rPr kumimoji="1" lang="ja-JP" altLang="en-US" sz="1200" dirty="0" smtClean="0"/>
              <a:t>）</a:t>
            </a:r>
            <a:r>
              <a:rPr lang="ja-JP" altLang="en-US" sz="1200" dirty="0"/>
              <a:t>「</a:t>
            </a:r>
            <a:r>
              <a:rPr kumimoji="1" lang="ja-JP" altLang="en-US" sz="1200" dirty="0" smtClean="0"/>
              <a:t>教育工学の教育」</a:t>
            </a:r>
            <a:r>
              <a:rPr lang="zh-CN" altLang="en-US" sz="1200" dirty="0"/>
              <a:t>日本教育</a:t>
            </a:r>
            <a:r>
              <a:rPr lang="zh-CN" altLang="en-US" sz="1200" dirty="0" smtClean="0"/>
              <a:t>工学会第</a:t>
            </a:r>
            <a:r>
              <a:rPr lang="en-US" altLang="zh-CN" sz="1200" dirty="0" smtClean="0"/>
              <a:t>32 </a:t>
            </a:r>
            <a:r>
              <a:rPr lang="zh-CN" altLang="en-US" sz="1200" dirty="0"/>
              <a:t>回全国</a:t>
            </a:r>
            <a:r>
              <a:rPr lang="zh-CN" altLang="en-US" sz="1200" dirty="0" smtClean="0"/>
              <a:t>大会</a:t>
            </a:r>
            <a:r>
              <a:rPr lang="ja-JP" altLang="en-US" sz="1200" dirty="0" smtClean="0"/>
              <a:t>発表論文集，</a:t>
            </a:r>
            <a:r>
              <a:rPr lang="en-US" altLang="ja-JP" sz="1200" dirty="0" smtClean="0"/>
              <a:t>719‐720</a:t>
            </a:r>
            <a:r>
              <a:rPr lang="ja-JP" altLang="en-US" sz="1200" dirty="0" smtClean="0"/>
              <a:t>（</a:t>
            </a:r>
            <a:r>
              <a:rPr lang="en-US" altLang="ja-JP" sz="1200" dirty="0" smtClean="0"/>
              <a:t>P2a</a:t>
            </a:r>
            <a:r>
              <a:rPr lang="en-US" altLang="ja-JP" sz="1200" dirty="0"/>
              <a:t>−</a:t>
            </a:r>
            <a:r>
              <a:rPr lang="en-US" altLang="ja-JP" sz="1200" dirty="0" smtClean="0"/>
              <a:t>28</a:t>
            </a:r>
            <a:r>
              <a:rPr lang="ja-JP" altLang="en-US" sz="1200" dirty="0" smtClean="0"/>
              <a:t>）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64158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正方形/長方形 60"/>
          <p:cNvSpPr/>
          <p:nvPr/>
        </p:nvSpPr>
        <p:spPr>
          <a:xfrm>
            <a:off x="2016010" y="2958706"/>
            <a:ext cx="2008435" cy="7658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52512" y="548681"/>
            <a:ext cx="5573661" cy="216023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研究構想マップ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sz="2200" dirty="0" smtClean="0"/>
              <a:t>身のまわりの誰かをハッピーにする研究をしよう！</a:t>
            </a:r>
            <a:endParaRPr kumimoji="1" lang="ja-JP" altLang="en-US" sz="2200" dirty="0"/>
          </a:p>
        </p:txBody>
      </p:sp>
      <p:sp>
        <p:nvSpPr>
          <p:cNvPr id="4" name="円/楕円 3"/>
          <p:cNvSpPr/>
          <p:nvPr/>
        </p:nvSpPr>
        <p:spPr>
          <a:xfrm>
            <a:off x="145810" y="1412777"/>
            <a:ext cx="2930717" cy="10801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 smtClean="0"/>
          </a:p>
        </p:txBody>
      </p:sp>
      <p:sp>
        <p:nvSpPr>
          <p:cNvPr id="5" name="円/楕円 4"/>
          <p:cNvSpPr/>
          <p:nvPr/>
        </p:nvSpPr>
        <p:spPr>
          <a:xfrm>
            <a:off x="179512" y="4230395"/>
            <a:ext cx="2930717" cy="10801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666828" y="1507877"/>
            <a:ext cx="1297443" cy="12836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5290741" y="1517526"/>
            <a:ext cx="1258269" cy="12836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3666828" y="3958360"/>
            <a:ext cx="1297443" cy="13151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5290741" y="3958360"/>
            <a:ext cx="1258269" cy="13151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3110229" y="5890188"/>
            <a:ext cx="2918604" cy="7364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ひし形 14"/>
          <p:cNvSpPr/>
          <p:nvPr/>
        </p:nvSpPr>
        <p:spPr>
          <a:xfrm>
            <a:off x="6177408" y="2832679"/>
            <a:ext cx="1620367" cy="100811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良さそうか？</a:t>
            </a:r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8202488" y="2866657"/>
            <a:ext cx="762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発表する</a:t>
            </a:r>
            <a:endParaRPr kumimoji="1" lang="ja-JP" altLang="en-US" dirty="0"/>
          </a:p>
        </p:txBody>
      </p:sp>
      <p:cxnSp>
        <p:nvCxnSpPr>
          <p:cNvPr id="18" name="直線矢印コネクタ 17"/>
          <p:cNvCxnSpPr>
            <a:stCxn id="15" idx="3"/>
            <a:endCxn id="16" idx="1"/>
          </p:cNvCxnSpPr>
          <p:nvPr/>
        </p:nvCxnSpPr>
        <p:spPr>
          <a:xfrm flipV="1">
            <a:off x="7797775" y="3323857"/>
            <a:ext cx="404713" cy="1287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カギ線コネクタ 21"/>
          <p:cNvCxnSpPr>
            <a:stCxn id="15" idx="1"/>
            <a:endCxn id="8" idx="0"/>
          </p:cNvCxnSpPr>
          <p:nvPr/>
        </p:nvCxnSpPr>
        <p:spPr>
          <a:xfrm rot="10800000" flipV="1">
            <a:off x="4315550" y="3336734"/>
            <a:ext cx="1861858" cy="621625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カギ線コネクタ 26"/>
          <p:cNvCxnSpPr>
            <a:stCxn id="15" idx="1"/>
            <a:endCxn id="6" idx="2"/>
          </p:cNvCxnSpPr>
          <p:nvPr/>
        </p:nvCxnSpPr>
        <p:spPr>
          <a:xfrm rot="10800000">
            <a:off x="4315550" y="2791519"/>
            <a:ext cx="1861858" cy="545217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>
            <a:stCxn id="6" idx="3"/>
            <a:endCxn id="7" idx="1"/>
          </p:cNvCxnSpPr>
          <p:nvPr/>
        </p:nvCxnSpPr>
        <p:spPr>
          <a:xfrm>
            <a:off x="4964271" y="2149698"/>
            <a:ext cx="326470" cy="964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>
            <a:stCxn id="8" idx="3"/>
            <a:endCxn id="9" idx="1"/>
          </p:cNvCxnSpPr>
          <p:nvPr/>
        </p:nvCxnSpPr>
        <p:spPr>
          <a:xfrm>
            <a:off x="4964271" y="4615937"/>
            <a:ext cx="32647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カギ線コネクタ 36"/>
          <p:cNvCxnSpPr>
            <a:stCxn id="7" idx="3"/>
            <a:endCxn id="15" idx="0"/>
          </p:cNvCxnSpPr>
          <p:nvPr/>
        </p:nvCxnSpPr>
        <p:spPr>
          <a:xfrm>
            <a:off x="6549010" y="2159347"/>
            <a:ext cx="438582" cy="67333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カギ線コネクタ 39"/>
          <p:cNvCxnSpPr>
            <a:stCxn id="9" idx="3"/>
            <a:endCxn id="15" idx="2"/>
          </p:cNvCxnSpPr>
          <p:nvPr/>
        </p:nvCxnSpPr>
        <p:spPr>
          <a:xfrm flipV="1">
            <a:off x="6549010" y="3840791"/>
            <a:ext cx="438582" cy="775146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5819988" y="2866657"/>
            <a:ext cx="655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NO…</a:t>
            </a:r>
            <a:endParaRPr kumimoji="1" lang="ja-JP" altLang="en-US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579348" y="2866657"/>
            <a:ext cx="587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YES!</a:t>
            </a:r>
            <a:endParaRPr kumimoji="1" lang="ja-JP" altLang="en-US" dirty="0"/>
          </a:p>
        </p:txBody>
      </p:sp>
      <p:cxnSp>
        <p:nvCxnSpPr>
          <p:cNvPr id="47" name="曲線コネクタ 46"/>
          <p:cNvCxnSpPr>
            <a:stCxn id="4" idx="4"/>
            <a:endCxn id="6" idx="1"/>
          </p:cNvCxnSpPr>
          <p:nvPr/>
        </p:nvCxnSpPr>
        <p:spPr>
          <a:xfrm rot="5400000" flipH="1" flipV="1">
            <a:off x="2467398" y="1293468"/>
            <a:ext cx="343199" cy="2055659"/>
          </a:xfrm>
          <a:prstGeom prst="curvedConnector4">
            <a:avLst>
              <a:gd name="adj1" fmla="val -66609"/>
              <a:gd name="adj2" fmla="val 85642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曲線コネクタ 47"/>
          <p:cNvCxnSpPr>
            <a:stCxn id="5" idx="0"/>
            <a:endCxn id="8" idx="1"/>
          </p:cNvCxnSpPr>
          <p:nvPr/>
        </p:nvCxnSpPr>
        <p:spPr>
          <a:xfrm rot="16200000" flipH="1">
            <a:off x="2463078" y="3412188"/>
            <a:ext cx="385542" cy="2021957"/>
          </a:xfrm>
          <a:prstGeom prst="curvedConnector4">
            <a:avLst>
              <a:gd name="adj1" fmla="val -59293"/>
              <a:gd name="adj2" fmla="val 86236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稲妻 58"/>
          <p:cNvSpPr/>
          <p:nvPr/>
        </p:nvSpPr>
        <p:spPr>
          <a:xfrm>
            <a:off x="2832586" y="3724586"/>
            <a:ext cx="438200" cy="505810"/>
          </a:xfrm>
          <a:prstGeom prst="lightningBol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稲妻 59"/>
          <p:cNvSpPr/>
          <p:nvPr/>
        </p:nvSpPr>
        <p:spPr>
          <a:xfrm flipV="1">
            <a:off x="2910746" y="2524439"/>
            <a:ext cx="360040" cy="434265"/>
          </a:xfrm>
          <a:prstGeom prst="lightningBol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930970" y="6246427"/>
            <a:ext cx="18357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 smtClean="0">
                <a:solidFill>
                  <a:srgbClr val="0070C0"/>
                </a:solidFill>
              </a:rPr>
              <a:t>ベースラインデータ</a:t>
            </a:r>
            <a:endParaRPr lang="ja-JP" altLang="en-US" sz="1600" b="1" dirty="0">
              <a:solidFill>
                <a:srgbClr val="0070C0"/>
              </a:solidFill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040078" y="6258798"/>
            <a:ext cx="19832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 smtClean="0">
                <a:solidFill>
                  <a:srgbClr val="0070C0"/>
                </a:solidFill>
              </a:rPr>
              <a:t>「改善が示唆された」</a:t>
            </a:r>
            <a:endParaRPr lang="ja-JP" altLang="en-US" sz="1600" b="1" dirty="0">
              <a:solidFill>
                <a:srgbClr val="0070C0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609438" y="5530953"/>
            <a:ext cx="187904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/>
              <a:t>before-after</a:t>
            </a:r>
            <a:r>
              <a:rPr kumimoji="1" lang="ja-JP" altLang="en-US" sz="1400" dirty="0" smtClean="0"/>
              <a:t>比較</a:t>
            </a:r>
            <a:endParaRPr kumimoji="1" lang="en-US" altLang="ja-JP" sz="1400" dirty="0" smtClean="0"/>
          </a:p>
          <a:p>
            <a:pPr algn="ctr"/>
            <a:endParaRPr kumimoji="1" lang="en-US" altLang="ja-JP" sz="1400" dirty="0" smtClean="0"/>
          </a:p>
          <a:p>
            <a:pPr algn="ctr"/>
            <a:r>
              <a:rPr lang="ja-JP" altLang="en-US" sz="1400" dirty="0" smtClean="0"/>
              <a:t>レトロスペクティブ調査</a:t>
            </a:r>
            <a:endParaRPr kumimoji="1" lang="ja-JP" altLang="en-US" sz="14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6568717" y="470786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実践系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6549010" y="175900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3">
                    <a:lumMod val="75000"/>
                  </a:schemeClr>
                </a:solidFill>
              </a:rPr>
              <a:t>開発系</a:t>
            </a:r>
            <a:endParaRPr kumimoji="1" lang="ja-JP" alt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4653703" y="2964711"/>
            <a:ext cx="10502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改善サイクル</a:t>
            </a:r>
            <a:endParaRPr kumimoji="1" lang="ja-JP" altLang="en-US" sz="12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503873" y="5278345"/>
            <a:ext cx="1555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solidFill>
                  <a:schemeClr val="accent3">
                    <a:lumMod val="75000"/>
                  </a:schemeClr>
                </a:solidFill>
              </a:rPr>
              <a:t>使い方</a:t>
            </a:r>
            <a:r>
              <a:rPr lang="ja-JP" altLang="en-US" sz="1400" dirty="0">
                <a:solidFill>
                  <a:schemeClr val="accent3">
                    <a:lumMod val="75000"/>
                  </a:schemeClr>
                </a:solidFill>
              </a:rPr>
              <a:t>を考案する</a:t>
            </a:r>
            <a:endParaRPr kumimoji="1" lang="ja-JP" altLang="en-US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400152" y="1192471"/>
            <a:ext cx="16042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ICT</a:t>
            </a:r>
            <a:r>
              <a:rPr kumimoji="1" lang="ja-JP" altLang="en-US" sz="1400" dirty="0" smtClean="0">
                <a:solidFill>
                  <a:srgbClr val="FF0000"/>
                </a:solidFill>
              </a:rPr>
              <a:t>の支援を加える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6664425" y="1412776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FF0000"/>
                </a:solidFill>
              </a:rPr>
              <a:t>実践系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6692748" y="5134860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accent3">
                    <a:lumMod val="75000"/>
                  </a:schemeClr>
                </a:solidFill>
              </a:rPr>
              <a:t>開発系</a:t>
            </a:r>
            <a:endParaRPr kumimoji="1" lang="ja-JP" altLang="en-US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462473" y="3032088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現場での着想</a:t>
            </a:r>
            <a:endParaRPr kumimoji="1" lang="ja-JP" altLang="en-US" dirty="0"/>
          </a:p>
        </p:txBody>
      </p:sp>
      <p:cxnSp>
        <p:nvCxnSpPr>
          <p:cNvPr id="79" name="直線コネクタ 78"/>
          <p:cNvCxnSpPr>
            <a:endCxn id="77" idx="0"/>
          </p:cNvCxnSpPr>
          <p:nvPr/>
        </p:nvCxnSpPr>
        <p:spPr>
          <a:xfrm flipH="1">
            <a:off x="1002533" y="2446730"/>
            <a:ext cx="252028" cy="5853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>
            <a:endCxn id="77" idx="2"/>
          </p:cNvCxnSpPr>
          <p:nvPr/>
        </p:nvCxnSpPr>
        <p:spPr>
          <a:xfrm flipH="1" flipV="1">
            <a:off x="1002533" y="3678419"/>
            <a:ext cx="278414" cy="5058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テキスト ボックス 83"/>
          <p:cNvSpPr txBox="1"/>
          <p:nvPr/>
        </p:nvSpPr>
        <p:spPr>
          <a:xfrm>
            <a:off x="1548566" y="319184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＋</a:t>
            </a:r>
            <a:endParaRPr kumimoji="1" lang="ja-JP" altLang="en-US" dirty="0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4489166" y="3458743"/>
            <a:ext cx="1547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エキスパートレビュー</a:t>
            </a:r>
            <a:endParaRPr kumimoji="1" lang="ja-JP" altLang="en-US" sz="1200" dirty="0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4964271" y="317058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＋</a:t>
            </a:r>
            <a:endParaRPr kumimoji="1" lang="ja-JP" altLang="en-US" dirty="0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7456208" y="143054"/>
            <a:ext cx="15231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/>
              <a:t>GSIS</a:t>
            </a:r>
            <a:r>
              <a:rPr kumimoji="1" lang="ja-JP" altLang="en-US" sz="1400" dirty="0" smtClean="0"/>
              <a:t>夏合宿資料</a:t>
            </a:r>
            <a:endParaRPr kumimoji="1" lang="en-US" altLang="ja-JP" sz="1400" dirty="0" smtClean="0"/>
          </a:p>
          <a:p>
            <a:pPr algn="ctr"/>
            <a:r>
              <a:rPr lang="ja-JP" altLang="en-US" sz="1400" dirty="0"/>
              <a:t>（</a:t>
            </a:r>
            <a:r>
              <a:rPr lang="en-US" altLang="ja-JP" sz="1400" dirty="0"/>
              <a:t>c</a:t>
            </a:r>
            <a:r>
              <a:rPr lang="ja-JP" altLang="en-US" sz="1400" dirty="0"/>
              <a:t>）</a:t>
            </a:r>
            <a:r>
              <a:rPr lang="en-US" altLang="ja-JP" sz="1400" dirty="0" smtClean="0"/>
              <a:t>2016</a:t>
            </a:r>
            <a:r>
              <a:rPr lang="ja-JP" altLang="en-US" sz="1400" dirty="0" smtClean="0"/>
              <a:t>鈴木克明</a:t>
            </a:r>
            <a:endParaRPr kumimoji="1" lang="ja-JP" altLang="en-US" sz="1400" dirty="0"/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-15932" y="6624650"/>
            <a:ext cx="919644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同時配布資料：向後千春（</a:t>
            </a:r>
            <a:r>
              <a:rPr kumimoji="1" lang="en-US" altLang="ja-JP" sz="1200" dirty="0" smtClean="0"/>
              <a:t>2016</a:t>
            </a:r>
            <a:r>
              <a:rPr kumimoji="1" lang="ja-JP" altLang="en-US" sz="1200" dirty="0" smtClean="0"/>
              <a:t>）</a:t>
            </a:r>
            <a:r>
              <a:rPr lang="ja-JP" altLang="en-US" sz="1200" dirty="0"/>
              <a:t>「</a:t>
            </a:r>
            <a:r>
              <a:rPr kumimoji="1" lang="ja-JP" altLang="en-US" sz="1200" dirty="0" smtClean="0"/>
              <a:t>教育工学の教育」</a:t>
            </a:r>
            <a:r>
              <a:rPr lang="zh-CN" altLang="en-US" sz="1200" dirty="0"/>
              <a:t>日本教育</a:t>
            </a:r>
            <a:r>
              <a:rPr lang="zh-CN" altLang="en-US" sz="1200" dirty="0" smtClean="0"/>
              <a:t>工学会第</a:t>
            </a:r>
            <a:r>
              <a:rPr lang="en-US" altLang="zh-CN" sz="1200" dirty="0" smtClean="0"/>
              <a:t>32 </a:t>
            </a:r>
            <a:r>
              <a:rPr lang="zh-CN" altLang="en-US" sz="1200" dirty="0"/>
              <a:t>回全国</a:t>
            </a:r>
            <a:r>
              <a:rPr lang="zh-CN" altLang="en-US" sz="1200" dirty="0" smtClean="0"/>
              <a:t>大会</a:t>
            </a:r>
            <a:r>
              <a:rPr lang="ja-JP" altLang="en-US" sz="1200" dirty="0" smtClean="0"/>
              <a:t>発表論文集，</a:t>
            </a:r>
            <a:r>
              <a:rPr lang="en-US" altLang="ja-JP" sz="1200" dirty="0" smtClean="0"/>
              <a:t>719‐720</a:t>
            </a:r>
            <a:r>
              <a:rPr lang="ja-JP" altLang="en-US" sz="1200" dirty="0" smtClean="0"/>
              <a:t>（</a:t>
            </a:r>
            <a:r>
              <a:rPr lang="en-US" altLang="ja-JP" sz="1200" dirty="0" smtClean="0"/>
              <a:t>P2a</a:t>
            </a:r>
            <a:r>
              <a:rPr lang="en-US" altLang="ja-JP" sz="1200" dirty="0"/>
              <a:t>−</a:t>
            </a:r>
            <a:r>
              <a:rPr lang="en-US" altLang="ja-JP" sz="1200" dirty="0" smtClean="0"/>
              <a:t>28</a:t>
            </a:r>
            <a:r>
              <a:rPr lang="ja-JP" altLang="en-US" sz="1200" dirty="0" smtClean="0"/>
              <a:t>）</a:t>
            </a:r>
            <a:endParaRPr kumimoji="1" lang="ja-JP" altLang="en-US" sz="1200" dirty="0"/>
          </a:p>
        </p:txBody>
      </p:sp>
      <p:sp>
        <p:nvSpPr>
          <p:cNvPr id="46" name="正方形/長方形 45"/>
          <p:cNvSpPr/>
          <p:nvPr/>
        </p:nvSpPr>
        <p:spPr>
          <a:xfrm>
            <a:off x="179511" y="5498365"/>
            <a:ext cx="2940023" cy="7712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正方形/長方形 48"/>
          <p:cNvSpPr/>
          <p:nvPr/>
        </p:nvSpPr>
        <p:spPr>
          <a:xfrm>
            <a:off x="6036384" y="5498365"/>
            <a:ext cx="2940023" cy="7712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3856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237</Words>
  <Application>Microsoft Office PowerPoint</Application>
  <PresentationFormat>画面に合わせる (4:3)</PresentationFormat>
  <Paragraphs>62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宋体</vt:lpstr>
      <vt:lpstr>Arial</vt:lpstr>
      <vt:lpstr>Calibri</vt:lpstr>
      <vt:lpstr>Office ​​テーマ</vt:lpstr>
      <vt:lpstr>研究構想マップ 身のまわりの誰かをハッピーにする研究をしよう！</vt:lpstr>
      <vt:lpstr>研究構想マップ 身のまわりの誰かをハッピーにする研究をしよう！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研究を発想する</dc:title>
  <dc:creator>hige</dc:creator>
  <cp:lastModifiedBy>Windows ユーザー</cp:lastModifiedBy>
  <cp:revision>13</cp:revision>
  <cp:lastPrinted>2016-09-28T05:38:01Z</cp:lastPrinted>
  <dcterms:created xsi:type="dcterms:W3CDTF">2016-09-27T00:18:12Z</dcterms:created>
  <dcterms:modified xsi:type="dcterms:W3CDTF">2021-10-16T08:21:35Z</dcterms:modified>
</cp:coreProperties>
</file>